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0"/>
  </p:notesMasterIdLst>
  <p:sldIdLst>
    <p:sldId id="338" r:id="rId2"/>
    <p:sldId id="340" r:id="rId3"/>
    <p:sldId id="341" r:id="rId4"/>
    <p:sldId id="363" r:id="rId5"/>
    <p:sldId id="344" r:id="rId6"/>
    <p:sldId id="346" r:id="rId7"/>
    <p:sldId id="350" r:id="rId8"/>
    <p:sldId id="351" r:id="rId9"/>
    <p:sldId id="352" r:id="rId10"/>
    <p:sldId id="353" r:id="rId11"/>
    <p:sldId id="354" r:id="rId12"/>
    <p:sldId id="355" r:id="rId13"/>
    <p:sldId id="357" r:id="rId14"/>
    <p:sldId id="358" r:id="rId15"/>
    <p:sldId id="359" r:id="rId16"/>
    <p:sldId id="360" r:id="rId17"/>
    <p:sldId id="361" r:id="rId18"/>
    <p:sldId id="365" r:id="rId19"/>
  </p:sldIdLst>
  <p:sldSz cx="17340263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2"/>
  </p:normalViewPr>
  <p:slideViewPr>
    <p:cSldViewPr>
      <p:cViewPr varScale="1">
        <p:scale>
          <a:sx n="93" d="100"/>
          <a:sy n="93" d="100"/>
        </p:scale>
        <p:origin x="280" y="280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eg>
</file>

<file path=ppt/media/image30.png>
</file>

<file path=ppt/media/image31.jp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5261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4507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4225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1851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20704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4418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6498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265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5235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292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5866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8238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0020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6091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8447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672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7446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162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78280" y="1032246"/>
            <a:ext cx="2000250" cy="162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4" y="686365"/>
            <a:ext cx="13506799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7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5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77" tIns="77342" rIns="154677" bIns="77342" anchor="ctr"/>
          <a:lstStyle/>
          <a:p>
            <a:endParaRPr lang="en-US" sz="3413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49"/>
            <a:ext cx="17340264" cy="1582251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8" y="8171349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8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8171349"/>
            <a:ext cx="2963207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r="4826"/>
          <a:stretch/>
        </p:blipFill>
        <p:spPr bwMode="auto">
          <a:xfrm>
            <a:off x="11963857" y="8171349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29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9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1" dirty="0" smtClean="0">
                <a:latin typeface="Gill Sans MT" panose="020B0502020104020203" pitchFamily="34" charset="0"/>
              </a:defRPr>
            </a:lvl1pPr>
            <a:lvl2pPr marL="773182" indent="0" algn="ctr">
              <a:buNone/>
              <a:defRPr/>
            </a:lvl2pPr>
            <a:lvl3pPr marL="1546368" indent="0" algn="ctr">
              <a:buNone/>
              <a:defRPr/>
            </a:lvl3pPr>
            <a:lvl4pPr marL="2319553" indent="0" algn="ctr">
              <a:buNone/>
              <a:defRPr/>
            </a:lvl4pPr>
            <a:lvl5pPr marL="3092733" indent="0" algn="ctr">
              <a:buNone/>
              <a:defRPr/>
            </a:lvl5pPr>
            <a:lvl6pPr marL="3865916" indent="0" algn="ctr">
              <a:buNone/>
              <a:defRPr/>
            </a:lvl6pPr>
            <a:lvl7pPr marL="4639103" indent="0" algn="ctr">
              <a:buNone/>
              <a:defRPr/>
            </a:lvl7pPr>
            <a:lvl8pPr marL="5412280" indent="0" algn="ctr">
              <a:buNone/>
              <a:defRPr/>
            </a:lvl8pPr>
            <a:lvl9pPr marL="6185465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1108781"/>
          </a:xfrm>
        </p:spPr>
        <p:txBody>
          <a:bodyPr anchor="ctr"/>
          <a:lstStyle>
            <a:lvl1pPr marL="0" indent="0" algn="ct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381002"/>
            <a:ext cx="12801600" cy="1108781"/>
          </a:xfrm>
        </p:spPr>
        <p:txBody>
          <a:bodyPr anchor="ctr"/>
          <a:lstStyle>
            <a:lvl1pPr marL="0" indent="0" algn="ct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5743787"/>
            <a:ext cx="7316665" cy="2832594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/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54864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1177220"/>
            <a:ext cx="7316665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91440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09728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28016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35831" y="1177220"/>
            <a:ext cx="154686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36732" y="1177220"/>
            <a:ext cx="8117032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1050133" y="1177220"/>
            <a:ext cx="70866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4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L3Ga6xBgLw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6127783" TargetMode="External"/><Relationship Id="rId7" Type="http://schemas.openxmlformats.org/officeDocument/2006/relationships/image" Target="../media/image2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mdcECs5_uA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Relationship Id="rId9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76193282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 4930/6930-002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sz="5700" u="sng" dirty="0"/>
              <a:t>VISUALIZING TEXT</a:t>
            </a:r>
            <a:endParaRPr lang="en-US" sz="5700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Paul Rosen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Assistant Professor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University of South Florida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/>
                </a:solidFill>
              </a:rPr>
              <a:t>slides credits </a:t>
            </a:r>
            <a:r>
              <a:rPr lang="en-US" sz="2600" dirty="0" err="1">
                <a:solidFill>
                  <a:schemeClr val="tx1"/>
                </a:solidFill>
              </a:rPr>
              <a:t>Miriah</a:t>
            </a:r>
            <a:r>
              <a:rPr lang="en-US" sz="2600" dirty="0">
                <a:solidFill>
                  <a:schemeClr val="tx1"/>
                </a:solidFill>
              </a:rPr>
              <a:t> Meyer (U of Utah)</a:t>
            </a:r>
          </a:p>
        </p:txBody>
      </p:sp>
    </p:spTree>
    <p:extLst>
      <p:ext uri="{BB962C8B-B14F-4D97-AF65-F5344CB8AC3E}">
        <p14:creationId xmlns:p14="http://schemas.microsoft.com/office/powerpoint/2010/main" val="4090104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64731" y="1814946"/>
            <a:ext cx="9867900" cy="717665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Text Arc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/>
              <a:t>Wattenberg, Viegas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177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>
            <a:spLocks noChangeAspect="1"/>
          </p:cNvSpPr>
          <p:nvPr/>
        </p:nvSpPr>
        <p:spPr>
          <a:xfrm>
            <a:off x="8060531" y="381000"/>
            <a:ext cx="6924377" cy="8741767"/>
          </a:xfrm>
          <a:prstGeom prst="rect">
            <a:avLst/>
          </a:prstGeom>
          <a:blipFill>
            <a:blip r:embed="rId3" cstate="print"/>
            <a:srcRect/>
            <a:stretch>
              <a:fillRect r="-24490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DocuBurst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/>
              <a:t>Collins, Carpendale, Penn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22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12606136" y="769286"/>
            <a:ext cx="3500903" cy="19739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Arc Diagram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33487" y="2667000"/>
            <a:ext cx="14873288" cy="645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86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collection of documents</a:t>
            </a:r>
          </a:p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0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Picture 384" descr="Screen Shot 2015-10-15 at 9.47.15 AM.png">
            <a:hlinkClick r:id="rId3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"/>
          <a:stretch/>
        </p:blipFill>
        <p:spPr>
          <a:xfrm>
            <a:off x="3136593" y="152400"/>
            <a:ext cx="11067076" cy="96012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07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3"/>
          </p:cNvPr>
          <p:cNvSpPr/>
          <p:nvPr/>
        </p:nvSpPr>
        <p:spPr>
          <a:xfrm>
            <a:off x="9127331" y="3657600"/>
            <a:ext cx="6045200" cy="559225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07531" y="3810000"/>
            <a:ext cx="5664200" cy="19304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05536" y="228600"/>
            <a:ext cx="3888395" cy="31496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05131" y="304800"/>
            <a:ext cx="4318000" cy="304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Document Cards</a:t>
            </a:r>
          </a:p>
          <a:p>
            <a:pPr lvl="1"/>
            <a:r>
              <a:rPr lang="en-US"/>
              <a:t>(small multiples)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 err="1"/>
              <a:t>Strobelt</a:t>
            </a:r>
            <a:r>
              <a:rPr lang="en-US" dirty="0"/>
              <a:t> et al. 2009</a:t>
            </a:r>
          </a:p>
        </p:txBody>
      </p:sp>
    </p:spTree>
    <p:extLst>
      <p:ext uri="{BB962C8B-B14F-4D97-AF65-F5344CB8AC3E}">
        <p14:creationId xmlns:p14="http://schemas.microsoft.com/office/powerpoint/2010/main" val="4127642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 err="1"/>
              <a:t>ThemeRiver</a:t>
            </a:r>
            <a:r>
              <a:rPr lang="en-US" dirty="0"/>
              <a:t> –  Havre, </a:t>
            </a:r>
            <a:r>
              <a:rPr lang="en-US" dirty="0" err="1"/>
              <a:t>Hetzler</a:t>
            </a:r>
            <a:r>
              <a:rPr lang="en-US" dirty="0"/>
              <a:t>, Whitney, </a:t>
            </a:r>
            <a:r>
              <a:rPr lang="en-US" dirty="0" err="1"/>
              <a:t>Nowell</a:t>
            </a:r>
            <a:r>
              <a:rPr lang="en-US" dirty="0"/>
              <a:t> 2002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928" y="762000"/>
            <a:ext cx="1380040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7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hlinkClick r:id="rId3"/>
          </p:cNvPr>
          <p:cNvSpPr>
            <a:spLocks noChangeAspect="1"/>
          </p:cNvSpPr>
          <p:nvPr/>
        </p:nvSpPr>
        <p:spPr>
          <a:xfrm>
            <a:off x="2940521" y="2324100"/>
            <a:ext cx="11459221" cy="6400800"/>
          </a:xfrm>
          <a:prstGeom prst="rect">
            <a:avLst/>
          </a:prstGeom>
          <a:blipFill>
            <a:blip r:embed="rId4" cstate="print"/>
            <a:srcRect/>
            <a:stretch>
              <a:fillRect l="-648" t="2" b="-1356"/>
            </a:stretch>
          </a:blip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u="none" dirty="0"/>
              <a:t>Jigsaw: Many Linked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64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588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31084" y="3442649"/>
            <a:ext cx="10331647" cy="28683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102431" y="3581400"/>
            <a:ext cx="1739900" cy="2590800"/>
          </a:xfrm>
          <a:custGeom>
            <a:avLst/>
            <a:gdLst/>
            <a:ahLst/>
            <a:cxnLst/>
            <a:rect l="l" t="t" r="r" b="b"/>
            <a:pathLst>
              <a:path w="1739900" h="2590800">
                <a:moveTo>
                  <a:pt x="0" y="0"/>
                </a:moveTo>
                <a:lnTo>
                  <a:pt x="1739900" y="0"/>
                </a:lnTo>
                <a:lnTo>
                  <a:pt x="1739900" y="2590800"/>
                </a:lnTo>
                <a:lnTo>
                  <a:pt x="0" y="2590800"/>
                </a:lnTo>
                <a:lnTo>
                  <a:pt x="0" y="0"/>
                </a:lnTo>
                <a:close/>
              </a:path>
            </a:pathLst>
          </a:custGeom>
          <a:solidFill>
            <a:srgbClr val="DCDE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3026231" y="3530601"/>
            <a:ext cx="1905000" cy="2708434"/>
          </a:xfrm>
          <a:prstGeom prst="rect">
            <a:avLst/>
          </a:prstGeom>
          <a:ln w="50800">
            <a:solidFill>
              <a:srgbClr val="85888D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203200"/>
            <a:r>
              <a:rPr sz="2800" spc="-335" dirty="0">
                <a:solidFill>
                  <a:srgbClr val="424242"/>
                </a:solidFill>
                <a:latin typeface="Arial"/>
                <a:cs typeface="Arial"/>
              </a:rPr>
              <a:t>T</a:t>
            </a:r>
            <a:r>
              <a:rPr sz="2800" dirty="0">
                <a:solidFill>
                  <a:srgbClr val="424242"/>
                </a:solidFill>
                <a:latin typeface="Arial"/>
                <a:cs typeface="Arial"/>
              </a:rPr>
              <a:t>e</a:t>
            </a:r>
            <a:r>
              <a:rPr sz="2800" spc="-15" dirty="0">
                <a:solidFill>
                  <a:srgbClr val="424242"/>
                </a:solidFill>
                <a:latin typeface="Arial"/>
                <a:cs typeface="Arial"/>
              </a:rPr>
              <a:t>xt</a:t>
            </a:r>
            <a:endParaRPr sz="2800" dirty="0">
              <a:latin typeface="Arial"/>
              <a:cs typeface="Arial"/>
            </a:endParaRPr>
          </a:p>
          <a:p>
            <a:pPr>
              <a:spcBef>
                <a:spcPts val="45"/>
              </a:spcBef>
            </a:pPr>
            <a:endParaRPr sz="3800" dirty="0">
              <a:latin typeface="Times New Roman"/>
              <a:cs typeface="Times New Roman"/>
            </a:endParaRPr>
          </a:p>
          <a:p>
            <a:pPr marL="260985"/>
            <a:r>
              <a:rPr sz="2200" dirty="0">
                <a:solidFill>
                  <a:srgbClr val="424242"/>
                </a:solidFill>
                <a:latin typeface="Arial"/>
                <a:cs typeface="Arial"/>
              </a:rPr>
              <a:t>?</a:t>
            </a:r>
            <a:endParaRPr lang="en-US" sz="2200" dirty="0">
              <a:solidFill>
                <a:srgbClr val="424242"/>
              </a:solidFill>
              <a:latin typeface="Arial"/>
              <a:cs typeface="Arial"/>
            </a:endParaRPr>
          </a:p>
          <a:p>
            <a:pPr marL="260985"/>
            <a:endParaRPr lang="en-US" sz="2200" dirty="0">
              <a:solidFill>
                <a:srgbClr val="424242"/>
              </a:solidFill>
              <a:latin typeface="Arial"/>
              <a:cs typeface="Arial"/>
            </a:endParaRPr>
          </a:p>
          <a:p>
            <a:pPr marL="260985"/>
            <a:endParaRPr lang="en-US" sz="2200" dirty="0">
              <a:solidFill>
                <a:srgbClr val="424242"/>
              </a:solidFill>
              <a:latin typeface="Arial"/>
              <a:cs typeface="Arial"/>
            </a:endParaRPr>
          </a:p>
          <a:p>
            <a:pPr marL="260985"/>
            <a:endParaRPr lang="en-US" sz="2200" dirty="0">
              <a:solidFill>
                <a:srgbClr val="424242"/>
              </a:solidFill>
              <a:latin typeface="Arial"/>
              <a:cs typeface="Arial"/>
            </a:endParaRPr>
          </a:p>
          <a:p>
            <a:pPr marL="260985"/>
            <a:endParaRPr sz="2200" dirty="0">
              <a:latin typeface="Arial"/>
              <a:cs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does it mean to be an “item”?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95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text data type</a:t>
            </a:r>
          </a:p>
          <a:p>
            <a:pPr lvl="1"/>
            <a:r>
              <a:rPr lang="en-US" dirty="0"/>
              <a:t>no numbers (implicitly)</a:t>
            </a:r>
          </a:p>
          <a:p>
            <a:pPr lvl="1"/>
            <a:r>
              <a:rPr lang="en-US" dirty="0"/>
              <a:t>characters (ASCII)</a:t>
            </a:r>
          </a:p>
          <a:p>
            <a:pPr lvl="1"/>
            <a:r>
              <a:rPr lang="en-US" dirty="0"/>
              <a:t>strings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object 2"/>
          <p:cNvSpPr/>
          <p:nvPr/>
        </p:nvSpPr>
        <p:spPr>
          <a:xfrm>
            <a:off x="9381332" y="2506393"/>
            <a:ext cx="6527800" cy="47408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5154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text data type</a:t>
            </a:r>
          </a:p>
          <a:p>
            <a:pPr lvl="1"/>
            <a:r>
              <a:rPr lang="en-US" dirty="0"/>
              <a:t>no numbers (implicitly)</a:t>
            </a:r>
          </a:p>
          <a:p>
            <a:pPr lvl="1"/>
            <a:r>
              <a:rPr lang="en-US" dirty="0"/>
              <a:t>characters (ASCII)</a:t>
            </a:r>
          </a:p>
          <a:p>
            <a:pPr lvl="1"/>
            <a:r>
              <a:rPr lang="en-US" dirty="0"/>
              <a:t>strings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object 2"/>
          <p:cNvSpPr/>
          <p:nvPr/>
        </p:nvSpPr>
        <p:spPr>
          <a:xfrm>
            <a:off x="9381332" y="2506393"/>
            <a:ext cx="6527800" cy="47408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10"/>
          <p:cNvSpPr/>
          <p:nvPr/>
        </p:nvSpPr>
        <p:spPr>
          <a:xfrm>
            <a:off x="9108282" y="6724428"/>
            <a:ext cx="5797697" cy="19177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9635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text data semantics</a:t>
            </a:r>
          </a:p>
          <a:p>
            <a:pPr lvl="1"/>
            <a:r>
              <a:rPr lang="en-US" dirty="0"/>
              <a:t>words</a:t>
            </a:r>
          </a:p>
          <a:p>
            <a:pPr lvl="1"/>
            <a:r>
              <a:rPr lang="en-US" dirty="0"/>
              <a:t>lines</a:t>
            </a:r>
          </a:p>
          <a:p>
            <a:pPr lvl="1"/>
            <a:r>
              <a:rPr lang="en-US" dirty="0"/>
              <a:t>sentences</a:t>
            </a:r>
          </a:p>
          <a:p>
            <a:pPr lvl="1"/>
            <a:r>
              <a:rPr lang="en-US" dirty="0"/>
              <a:t>paragraphs</a:t>
            </a:r>
          </a:p>
          <a:p>
            <a:pPr lvl="1"/>
            <a:r>
              <a:rPr lang="en-US" dirty="0"/>
              <a:t>chapters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 rot="19250736">
            <a:off x="12285154" y="3212066"/>
            <a:ext cx="1219200" cy="60960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love</a:t>
            </a:r>
          </a:p>
        </p:txBody>
      </p:sp>
      <p:sp>
        <p:nvSpPr>
          <p:cNvPr id="26" name="Rounded Rectangle 25"/>
          <p:cNvSpPr/>
          <p:nvPr/>
        </p:nvSpPr>
        <p:spPr>
          <a:xfrm rot="1181879">
            <a:off x="11010388" y="4343400"/>
            <a:ext cx="2286000" cy="60960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visualization</a:t>
            </a:r>
          </a:p>
        </p:txBody>
      </p:sp>
      <p:sp>
        <p:nvSpPr>
          <p:cNvPr id="27" name="Rounded Rectangle 26"/>
          <p:cNvSpPr/>
          <p:nvPr/>
        </p:nvSpPr>
        <p:spPr>
          <a:xfrm rot="1148999">
            <a:off x="13374142" y="4001134"/>
            <a:ext cx="803560" cy="60960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I</a:t>
            </a:r>
          </a:p>
        </p:txBody>
      </p:sp>
      <p:sp>
        <p:nvSpPr>
          <p:cNvPr id="28" name="Rounded Rectangle 27"/>
          <p:cNvSpPr/>
          <p:nvPr/>
        </p:nvSpPr>
        <p:spPr>
          <a:xfrm rot="19486487">
            <a:off x="13559060" y="5256022"/>
            <a:ext cx="715799" cy="60960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1413331" y="6629400"/>
            <a:ext cx="3316950" cy="60960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I love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407388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text data semantics</a:t>
            </a:r>
          </a:p>
          <a:p>
            <a:pPr lvl="1"/>
            <a:r>
              <a:rPr lang="en-US" u="sng" dirty="0"/>
              <a:t>documents</a:t>
            </a:r>
            <a:r>
              <a:rPr lang="en-US" dirty="0"/>
              <a:t>: books, papers, webpages, e-mails, twitter post</a:t>
            </a:r>
          </a:p>
          <a:p>
            <a:pPr lvl="1"/>
            <a:r>
              <a:rPr lang="en-US" u="sng" dirty="0"/>
              <a:t>corpus</a:t>
            </a:r>
            <a:r>
              <a:rPr lang="en-US" dirty="0"/>
              <a:t>: collection of documents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bject 6"/>
          <p:cNvSpPr/>
          <p:nvPr/>
        </p:nvSpPr>
        <p:spPr>
          <a:xfrm>
            <a:off x="13528221" y="583281"/>
            <a:ext cx="2311400" cy="3517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528221" y="583281"/>
            <a:ext cx="2311400" cy="3517900"/>
          </a:xfrm>
          <a:custGeom>
            <a:avLst/>
            <a:gdLst/>
            <a:ahLst/>
            <a:cxnLst/>
            <a:rect l="l" t="t" r="r" b="b"/>
            <a:pathLst>
              <a:path w="2311400" h="3517900">
                <a:moveTo>
                  <a:pt x="0" y="0"/>
                </a:moveTo>
                <a:lnTo>
                  <a:pt x="2311400" y="0"/>
                </a:lnTo>
                <a:lnTo>
                  <a:pt x="2311400" y="3517900"/>
                </a:lnTo>
                <a:lnTo>
                  <a:pt x="0" y="35179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724231" y="1714500"/>
            <a:ext cx="2298700" cy="35306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724231" y="1714500"/>
            <a:ext cx="2298700" cy="3530600"/>
          </a:xfrm>
          <a:custGeom>
            <a:avLst/>
            <a:gdLst/>
            <a:ahLst/>
            <a:cxnLst/>
            <a:rect l="l" t="t" r="r" b="b"/>
            <a:pathLst>
              <a:path w="2298700" h="3530600">
                <a:moveTo>
                  <a:pt x="0" y="0"/>
                </a:moveTo>
                <a:lnTo>
                  <a:pt x="2298700" y="0"/>
                </a:lnTo>
                <a:lnTo>
                  <a:pt x="2298700" y="3530600"/>
                </a:lnTo>
                <a:lnTo>
                  <a:pt x="0" y="35306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645231" y="2425700"/>
            <a:ext cx="2298700" cy="3543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645231" y="2425700"/>
            <a:ext cx="2298700" cy="3543300"/>
          </a:xfrm>
          <a:custGeom>
            <a:avLst/>
            <a:gdLst/>
            <a:ahLst/>
            <a:cxnLst/>
            <a:rect l="l" t="t" r="r" b="b"/>
            <a:pathLst>
              <a:path w="2298700" h="3543300">
                <a:moveTo>
                  <a:pt x="0" y="0"/>
                </a:moveTo>
                <a:lnTo>
                  <a:pt x="2298700" y="0"/>
                </a:lnTo>
                <a:lnTo>
                  <a:pt x="2298700" y="3543300"/>
                </a:lnTo>
                <a:lnTo>
                  <a:pt x="0" y="35433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42131" y="4051300"/>
            <a:ext cx="2298700" cy="35306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242131" y="4051300"/>
            <a:ext cx="2298700" cy="3530600"/>
          </a:xfrm>
          <a:custGeom>
            <a:avLst/>
            <a:gdLst/>
            <a:ahLst/>
            <a:cxnLst/>
            <a:rect l="l" t="t" r="r" b="b"/>
            <a:pathLst>
              <a:path w="2298700" h="3530600">
                <a:moveTo>
                  <a:pt x="0" y="0"/>
                </a:moveTo>
                <a:lnTo>
                  <a:pt x="2298700" y="0"/>
                </a:lnTo>
                <a:lnTo>
                  <a:pt x="2298700" y="3530600"/>
                </a:lnTo>
                <a:lnTo>
                  <a:pt x="0" y="35306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3839031" y="5727700"/>
            <a:ext cx="2298700" cy="35306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839031" y="5727700"/>
            <a:ext cx="2298700" cy="3530600"/>
          </a:xfrm>
          <a:custGeom>
            <a:avLst/>
            <a:gdLst/>
            <a:ahLst/>
            <a:cxnLst/>
            <a:rect l="l" t="t" r="r" b="b"/>
            <a:pathLst>
              <a:path w="2298700" h="3530600">
                <a:moveTo>
                  <a:pt x="0" y="0"/>
                </a:moveTo>
                <a:lnTo>
                  <a:pt x="2298700" y="0"/>
                </a:lnTo>
                <a:lnTo>
                  <a:pt x="2298700" y="3530600"/>
                </a:lnTo>
                <a:lnTo>
                  <a:pt x="0" y="35306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410031" y="3365500"/>
            <a:ext cx="2311400" cy="35179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410031" y="3365500"/>
            <a:ext cx="2311400" cy="3517900"/>
          </a:xfrm>
          <a:custGeom>
            <a:avLst/>
            <a:gdLst/>
            <a:ahLst/>
            <a:cxnLst/>
            <a:rect l="l" t="t" r="r" b="b"/>
            <a:pathLst>
              <a:path w="2311400" h="3517900">
                <a:moveTo>
                  <a:pt x="0" y="0"/>
                </a:moveTo>
                <a:lnTo>
                  <a:pt x="2311400" y="0"/>
                </a:lnTo>
                <a:lnTo>
                  <a:pt x="2311400" y="3517900"/>
                </a:lnTo>
                <a:lnTo>
                  <a:pt x="0" y="35179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095831" y="4787900"/>
            <a:ext cx="2400300" cy="3390900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095831" y="4787900"/>
            <a:ext cx="2400300" cy="3390900"/>
          </a:xfrm>
          <a:custGeom>
            <a:avLst/>
            <a:gdLst/>
            <a:ahLst/>
            <a:cxnLst/>
            <a:rect l="l" t="t" r="r" b="b"/>
            <a:pathLst>
              <a:path w="2400300" h="3390900">
                <a:moveTo>
                  <a:pt x="0" y="0"/>
                </a:moveTo>
                <a:lnTo>
                  <a:pt x="2400300" y="0"/>
                </a:lnTo>
                <a:lnTo>
                  <a:pt x="2400300" y="3390900"/>
                </a:lnTo>
                <a:lnTo>
                  <a:pt x="0" y="33909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19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single document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32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897731" y="2286000"/>
            <a:ext cx="6246947" cy="34554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Tag Cloud / Word cloud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60" t="11018" r="1141" b="3267"/>
          <a:stretch/>
        </p:blipFill>
        <p:spPr>
          <a:xfrm>
            <a:off x="6841331" y="4572000"/>
            <a:ext cx="98298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75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l="3750" t="22001" r="59375" b="15332"/>
          <a:stretch/>
        </p:blipFill>
        <p:spPr>
          <a:xfrm>
            <a:off x="1065533" y="609600"/>
            <a:ext cx="15209196" cy="80772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15228"/>
      </p:ext>
    </p:extLst>
  </p:cSld>
  <p:clrMapOvr>
    <a:masterClrMapping/>
  </p:clrMapOvr>
</p:sld>
</file>

<file path=ppt/theme/theme1.xml><?xml version="1.0" encoding="utf-8"?>
<a:theme xmlns:a="http://schemas.openxmlformats.org/drawingml/2006/main" name="17/02/1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1232</TotalTime>
  <Words>146</Words>
  <Application>Microsoft Macintosh PowerPoint</Application>
  <PresentationFormat>Custom</PresentationFormat>
  <Paragraphs>52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Gill Sans MT</vt:lpstr>
      <vt:lpstr>Times New Roman</vt:lpstr>
      <vt:lpstr>17/02/15</vt:lpstr>
      <vt:lpstr>CIS 4930/6930-002 Data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Rosen, Paul</cp:lastModifiedBy>
  <cp:revision>24</cp:revision>
  <cp:lastPrinted>2019-02-25T01:43:55Z</cp:lastPrinted>
  <dcterms:created xsi:type="dcterms:W3CDTF">2015-09-24T16:44:09Z</dcterms:created>
  <dcterms:modified xsi:type="dcterms:W3CDTF">2019-02-25T01:44:09Z</dcterms:modified>
</cp:coreProperties>
</file>